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embeddedFontLst>
    <p:embeddedFont>
      <p:font typeface="Georgia" panose="02040502050405020303" pitchFamily="18" charset="0"/>
      <p:regular r:id="rId23"/>
      <p:bold r:id="rId24"/>
      <p:italic r:id="rId25"/>
      <p:boldItalic r:id="rId26"/>
    </p:embeddedFont>
    <p:embeddedFont>
      <p:font typeface="Gill Sans" panose="020B0502020104020203" pitchFamily="34" charset="-79"/>
      <p:regular r:id="rId27"/>
      <p:bold r:id="rId28"/>
    </p:embeddedFont>
    <p:embeddedFont>
      <p:font typeface="Malgun Gothic" panose="020B0503020000020004" pitchFamily="34" charset="-127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1" roundtripDataSignature="AMtx7mhjwaj6muNHZ+3ppqeJP+6iV0/H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B0B66F6-1D99-44CD-ACD2-15951002CEF1}">
  <a:tblStyle styleId="{5B0B66F6-1D99-44CD-ACD2-15951002CEF1}" styleName="Table_0"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D0DEEF"/>
          </a:solidFill>
        </a:fill>
      </a:tcStyle>
    </a:wholeTbl>
    <a:band1H>
      <a:tcTxStyle/>
      <a:tcStyle>
        <a:tcBdr/>
      </a:tcStyle>
    </a:band1H>
    <a:band2H>
      <a:tcTxStyle b="off" i="off"/>
      <a:tcStyle>
        <a:tcBdr/>
        <a:fill>
          <a:solidFill>
            <a:srgbClr val="E9EFF7"/>
          </a:solidFill>
        </a:fill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98"/>
    <p:restoredTop sz="94663"/>
  </p:normalViewPr>
  <p:slideViewPr>
    <p:cSldViewPr snapToGrid="0">
      <p:cViewPr varScale="1">
        <p:scale>
          <a:sx n="117" d="100"/>
          <a:sy n="117" d="100"/>
        </p:scale>
        <p:origin x="140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5.m4a>
</file>

<file path=ppt/media/media16.m4a>
</file>

<file path=ppt/media/media17.m4a>
</file>

<file path=ppt/media/media18.m4a>
</file>

<file path=ppt/media/media19.m4a>
</file>

<file path=ppt/media/media20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7e0d8a8cd_0_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77e0d8a8c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7d9aeaea4_1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77d9aeaea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7d9aeaa33_0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77d9aeaa3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7e984db0d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77e984db0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7e984db0d_0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g77e984db0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78170c298_0_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778170c29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" name="Google Shape;42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84f4abdac8_2_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g84f4abdac8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4f4abdac8_2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클릭해야 넘어감.</a:t>
            </a:r>
            <a:endParaRPr/>
          </a:p>
        </p:txBody>
      </p:sp>
      <p:sp>
        <p:nvSpPr>
          <p:cNvPr id="60" name="Google Shape;60;g84f4abdac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84f4abdac8_1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g84f4abdac8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7e0d8a8cd_0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g77e0d8a8c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x">
  <p:cSld name="TITLE_AND_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6"/>
          <p:cNvSpPr txBox="1"/>
          <p:nvPr/>
        </p:nvSpPr>
        <p:spPr>
          <a:xfrm>
            <a:off x="4452873" y="861821"/>
            <a:ext cx="4290696" cy="3886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19145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CSE335:</a:t>
            </a:r>
            <a:endParaRPr/>
          </a:p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Cloud Computing</a:t>
            </a:r>
            <a:endParaRPr/>
          </a:p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Final Outline</a:t>
            </a:r>
            <a:endParaRPr/>
          </a:p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" name="Google Shape;12;p16" descr="그림 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26984" y="924240"/>
            <a:ext cx="3652903" cy="4955416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6"/>
          <p:cNvSpPr txBox="1">
            <a:spLocks noGrp="1"/>
          </p:cNvSpPr>
          <p:nvPr>
            <p:ph type="body" idx="1"/>
          </p:nvPr>
        </p:nvSpPr>
        <p:spPr>
          <a:xfrm>
            <a:off x="5067300" y="4633143"/>
            <a:ext cx="3448050" cy="124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04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200"/>
              <a:buChar char="•"/>
              <a:defRPr sz="1200">
                <a:solidFill>
                  <a:srgbClr val="404040"/>
                </a:solidFill>
              </a:defRPr>
            </a:lvl1pPr>
            <a:lvl2pPr marL="914400" lvl="1" indent="-304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200"/>
              <a:buChar char="•"/>
              <a:defRPr sz="1200">
                <a:solidFill>
                  <a:srgbClr val="404040"/>
                </a:solidFill>
              </a:defRPr>
            </a:lvl2pPr>
            <a:lvl3pPr marL="1371600" lvl="2" indent="-304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200"/>
              <a:buChar char="•"/>
              <a:defRPr sz="1200">
                <a:solidFill>
                  <a:srgbClr val="404040"/>
                </a:solidFill>
              </a:defRPr>
            </a:lvl3pPr>
            <a:lvl4pPr marL="1828800" lvl="3" indent="-304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200"/>
              <a:buChar char="•"/>
              <a:defRPr sz="1200">
                <a:solidFill>
                  <a:srgbClr val="404040"/>
                </a:solidFill>
              </a:defRPr>
            </a:lvl4pPr>
            <a:lvl5pPr marL="2286000" lvl="4" indent="-304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200"/>
              <a:buChar char="•"/>
              <a:defRPr sz="1200">
                <a:solidFill>
                  <a:srgbClr val="404040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sldNum" idx="12"/>
          </p:nvPr>
        </p:nvSpPr>
        <p:spPr>
          <a:xfrm>
            <a:off x="8291942" y="6496019"/>
            <a:ext cx="223409" cy="218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jaehong.kim@khy.ac.kr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/>
        </p:nvSpPr>
        <p:spPr>
          <a:xfrm>
            <a:off x="402437" y="6530627"/>
            <a:ext cx="422148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E7E7E"/>
              </a:buClr>
              <a:buSzPts val="900"/>
              <a:buFont typeface="Georgia"/>
              <a:buNone/>
            </a:pPr>
            <a:r>
              <a:rPr lang="en-US" sz="900" b="0" i="1" u="none" strike="noStrike" cap="none">
                <a:solidFill>
                  <a:srgbClr val="7E7E7E"/>
                </a:solidFill>
                <a:latin typeface="Georgia"/>
                <a:ea typeface="Georgia"/>
                <a:cs typeface="Georgia"/>
                <a:sym typeface="Georgia"/>
              </a:rPr>
              <a:t>CSE335: Cloud Computing| Spring 2018 |  Jaehong Kim (</a:t>
            </a:r>
            <a:r>
              <a:rPr lang="en-US" sz="900" b="0" i="1" u="sng" strike="noStrike" cap="none">
                <a:solidFill>
                  <a:srgbClr val="0563C1"/>
                </a:solidFill>
                <a:latin typeface="Georgia"/>
                <a:ea typeface="Georgia"/>
                <a:cs typeface="Georgia"/>
                <a:sym typeface="Georgia"/>
                <a:hlinkClick r:id="rId4"/>
              </a:rPr>
              <a:t>jaehong.kim@khy.ac.kr</a:t>
            </a:r>
            <a:r>
              <a:rPr lang="en-US" sz="900" b="0" i="1" u="none" strike="noStrike" cap="none">
                <a:solidFill>
                  <a:srgbClr val="7E7E7E"/>
                </a:solidFill>
                <a:latin typeface="Georgia"/>
                <a:ea typeface="Georgia"/>
                <a:cs typeface="Georgia"/>
                <a:sym typeface="Georgia"/>
              </a:rPr>
              <a:t>)</a:t>
            </a:r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9" name="Google Shape;9;p15"/>
          <p:cNvSpPr txBox="1">
            <a:spLocks noGrp="1"/>
          </p:cNvSpPr>
          <p:nvPr>
            <p:ph type="sldNum" idx="12"/>
          </p:nvPr>
        </p:nvSpPr>
        <p:spPr>
          <a:xfrm>
            <a:off x="8291942" y="6496019"/>
            <a:ext cx="223409" cy="218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 b="0" i="0" u="none" strike="noStrike" cap="non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 b="0" i="0" u="none" strike="noStrike" cap="non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 b="0" i="0" u="none" strike="noStrike" cap="non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 b="0" i="0" u="none" strike="noStrike" cap="non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 b="0" i="0" u="none" strike="noStrike" cap="non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 b="0" i="0" u="none" strike="noStrike" cap="non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 b="0" i="0" u="none" strike="noStrike" cap="non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 b="0" i="0" u="none" strike="noStrike" cap="non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  <a:defRPr sz="900" b="0" i="0" u="none" strike="noStrike" cap="non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12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"/>
          <p:cNvSpPr txBox="1">
            <a:spLocks noGrp="1"/>
          </p:cNvSpPr>
          <p:nvPr>
            <p:ph type="sldNum" idx="4294967295"/>
          </p:nvPr>
        </p:nvSpPr>
        <p:spPr>
          <a:xfrm>
            <a:off x="8379737" y="6489824"/>
            <a:ext cx="135613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"/>
          <p:cNvSpPr txBox="1"/>
          <p:nvPr/>
        </p:nvSpPr>
        <p:spPr>
          <a:xfrm>
            <a:off x="4362450" y="3817367"/>
            <a:ext cx="4488252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Presentation Date : 2020-05-14</a:t>
            </a: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292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Team Name : Khuloud(Team A)</a:t>
            </a: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</a:pP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Team Member Name : </a:t>
            </a:r>
            <a:b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강연욱, 김성연, 유정수, 정수연, 최재혁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1">
            <a:hlinkClick r:id="" action="ppaction://media"/>
            <a:extLst>
              <a:ext uri="{FF2B5EF4-FFF2-40B4-BE49-F238E27FC236}">
                <a16:creationId xmlns:a16="http://schemas.microsoft.com/office/drawing/2014/main" id="{93FD91C5-E55C-4F30-8AAB-ABA4EE7778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3104" y="588022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7e0d8a8cd_0_20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Implementation Spec</a:t>
            </a:r>
            <a:endParaRPr/>
          </a:p>
        </p:txBody>
      </p:sp>
      <p:sp>
        <p:nvSpPr>
          <p:cNvPr id="107" name="Google Shape;107;g77e0d8a8cd_0_20"/>
          <p:cNvSpPr txBox="1">
            <a:spLocks noGrp="1"/>
          </p:cNvSpPr>
          <p:nvPr>
            <p:ph type="sldNum" idx="12"/>
          </p:nvPr>
        </p:nvSpPr>
        <p:spPr>
          <a:xfrm>
            <a:off x="8350885" y="6489824"/>
            <a:ext cx="3048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10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77e0d8a8cd_0_20"/>
          <p:cNvSpPr txBox="1"/>
          <p:nvPr/>
        </p:nvSpPr>
        <p:spPr>
          <a:xfrm>
            <a:off x="727050" y="1592950"/>
            <a:ext cx="25866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latin typeface="Gill Sans"/>
                <a:ea typeface="Gill Sans"/>
                <a:cs typeface="Gill Sans"/>
                <a:sym typeface="Gill Sans"/>
              </a:rPr>
              <a:t>로그인 (login)</a:t>
            </a:r>
            <a:endParaRPr sz="1700" b="1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9" name="Google Shape;109;g77e0d8a8cd_0_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6688" y="2161575"/>
            <a:ext cx="6670625" cy="408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10">
            <a:hlinkClick r:id="" action="ppaction://media"/>
            <a:extLst>
              <a:ext uri="{FF2B5EF4-FFF2-40B4-BE49-F238E27FC236}">
                <a16:creationId xmlns:a16="http://schemas.microsoft.com/office/drawing/2014/main" id="{6070EEDD-1AB9-4D63-9BF2-D4CCB2C409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46085" y="588022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7d9aeaea4_1_0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Implementation Spec</a:t>
            </a:r>
            <a:endParaRPr/>
          </a:p>
        </p:txBody>
      </p:sp>
      <p:sp>
        <p:nvSpPr>
          <p:cNvPr id="115" name="Google Shape;115;g77d9aeaea4_1_0"/>
          <p:cNvSpPr txBox="1">
            <a:spLocks noGrp="1"/>
          </p:cNvSpPr>
          <p:nvPr>
            <p:ph type="sldNum" idx="12"/>
          </p:nvPr>
        </p:nvSpPr>
        <p:spPr>
          <a:xfrm>
            <a:off x="8350885" y="6489824"/>
            <a:ext cx="331476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11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77d9aeaea4_1_0"/>
          <p:cNvSpPr txBox="1"/>
          <p:nvPr/>
        </p:nvSpPr>
        <p:spPr>
          <a:xfrm>
            <a:off x="727050" y="1592950"/>
            <a:ext cx="25866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소셜로그인 (oauth)</a:t>
            </a:r>
            <a:endParaRPr sz="1700" b="1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i="1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17" name="Google Shape;117;g77d9aeaea4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9588" y="2093325"/>
            <a:ext cx="6204816" cy="423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11">
            <a:hlinkClick r:id="" action="ppaction://media"/>
            <a:extLst>
              <a:ext uri="{FF2B5EF4-FFF2-40B4-BE49-F238E27FC236}">
                <a16:creationId xmlns:a16="http://schemas.microsoft.com/office/drawing/2014/main" id="{0103A639-897A-489C-B27F-5DF1EFA1EB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10485" y="588022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7d9aeaa33_0_10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Implementation Spec</a:t>
            </a:r>
            <a:endParaRPr/>
          </a:p>
        </p:txBody>
      </p:sp>
      <p:sp>
        <p:nvSpPr>
          <p:cNvPr id="123" name="Google Shape;123;g77d9aeaa33_0_10"/>
          <p:cNvSpPr txBox="1">
            <a:spLocks noGrp="1"/>
          </p:cNvSpPr>
          <p:nvPr>
            <p:ph type="sldNum" idx="12"/>
          </p:nvPr>
        </p:nvSpPr>
        <p:spPr>
          <a:xfrm>
            <a:off x="8350884" y="6489824"/>
            <a:ext cx="229371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12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g77d9aeaa33_0_10"/>
          <p:cNvSpPr txBox="1"/>
          <p:nvPr/>
        </p:nvSpPr>
        <p:spPr>
          <a:xfrm>
            <a:off x="727050" y="1592950"/>
            <a:ext cx="25866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latin typeface="Gill Sans"/>
                <a:ea typeface="Gill Sans"/>
                <a:cs typeface="Gill Sans"/>
                <a:sym typeface="Gill Sans"/>
              </a:rPr>
              <a:t>파일 업로드 (upload)</a:t>
            </a:r>
            <a:endParaRPr sz="1700" b="1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25" name="Google Shape;125;g77d9aeaa33_0_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3288" y="2175250"/>
            <a:ext cx="6537426" cy="386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12">
            <a:hlinkClick r:id="" action="ppaction://media"/>
            <a:extLst>
              <a:ext uri="{FF2B5EF4-FFF2-40B4-BE49-F238E27FC236}">
                <a16:creationId xmlns:a16="http://schemas.microsoft.com/office/drawing/2014/main" id="{A08AF85F-88AA-4C94-9A6C-85586D5A66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05685" y="588022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7e984db0d_0_1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Implementation Spec</a:t>
            </a:r>
            <a:endParaRPr/>
          </a:p>
        </p:txBody>
      </p:sp>
      <p:sp>
        <p:nvSpPr>
          <p:cNvPr id="131" name="Google Shape;131;g77e984db0d_0_1"/>
          <p:cNvSpPr txBox="1">
            <a:spLocks noGrp="1"/>
          </p:cNvSpPr>
          <p:nvPr>
            <p:ph type="sldNum" idx="12"/>
          </p:nvPr>
        </p:nvSpPr>
        <p:spPr>
          <a:xfrm>
            <a:off x="8350884" y="6489824"/>
            <a:ext cx="304843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13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77e984db0d_0_1"/>
          <p:cNvSpPr txBox="1"/>
          <p:nvPr/>
        </p:nvSpPr>
        <p:spPr>
          <a:xfrm>
            <a:off x="727050" y="1592950"/>
            <a:ext cx="25866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latin typeface="Gill Sans"/>
                <a:ea typeface="Gill Sans"/>
                <a:cs typeface="Gill Sans"/>
                <a:sym typeface="Gill Sans"/>
              </a:rPr>
              <a:t>파일 확인 (file)</a:t>
            </a:r>
            <a:endParaRPr sz="1700" b="1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3" name="Google Shape;133;g77e984db0d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0474" y="2162925"/>
            <a:ext cx="6343074" cy="390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13">
            <a:hlinkClick r:id="" action="ppaction://media"/>
            <a:extLst>
              <a:ext uri="{FF2B5EF4-FFF2-40B4-BE49-F238E27FC236}">
                <a16:creationId xmlns:a16="http://schemas.microsoft.com/office/drawing/2014/main" id="{749802E8-CDEC-4219-BAE1-777CA7E55E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28285" y="588022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7e984db0d_0_8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Implementation Spec</a:t>
            </a:r>
            <a:endParaRPr/>
          </a:p>
        </p:txBody>
      </p:sp>
      <p:sp>
        <p:nvSpPr>
          <p:cNvPr id="139" name="Google Shape;139;g77e984db0d_0_8"/>
          <p:cNvSpPr txBox="1">
            <a:spLocks noGrp="1"/>
          </p:cNvSpPr>
          <p:nvPr>
            <p:ph type="sldNum" idx="12"/>
          </p:nvPr>
        </p:nvSpPr>
        <p:spPr>
          <a:xfrm>
            <a:off x="8350885" y="6489824"/>
            <a:ext cx="3048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14</a:t>
            </a:fld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77e984db0d_0_8"/>
          <p:cNvSpPr txBox="1"/>
          <p:nvPr/>
        </p:nvSpPr>
        <p:spPr>
          <a:xfrm>
            <a:off x="727050" y="1592950"/>
            <a:ext cx="25866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latin typeface="Gill Sans"/>
                <a:ea typeface="Gill Sans"/>
                <a:cs typeface="Gill Sans"/>
                <a:sym typeface="Gill Sans"/>
              </a:rPr>
              <a:t>파일 삭제 (delete)</a:t>
            </a:r>
            <a:endParaRPr sz="1700" b="1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41" name="Google Shape;141;g77e984db0d_0_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27452" y="2120575"/>
            <a:ext cx="6289100" cy="3967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14">
            <a:hlinkClick r:id="" action="ppaction://media"/>
            <a:extLst>
              <a:ext uri="{FF2B5EF4-FFF2-40B4-BE49-F238E27FC236}">
                <a16:creationId xmlns:a16="http://schemas.microsoft.com/office/drawing/2014/main" id="{F2049147-1FBC-49BD-82E6-8720DF0DDF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46085" y="588022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Current Status</a:t>
            </a:r>
            <a:endParaRPr dirty="0"/>
          </a:p>
        </p:txBody>
      </p:sp>
      <p:sp>
        <p:nvSpPr>
          <p:cNvPr id="147" name="Google Shape;147;p9"/>
          <p:cNvSpPr txBox="1">
            <a:spLocks noGrp="1"/>
          </p:cNvSpPr>
          <p:nvPr>
            <p:ph type="sldNum" idx="4294967295"/>
          </p:nvPr>
        </p:nvSpPr>
        <p:spPr>
          <a:xfrm>
            <a:off x="8312985" y="6496020"/>
            <a:ext cx="202365" cy="218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rPr>
              <a:t>15</a:t>
            </a:fld>
            <a:endParaRPr/>
          </a:p>
        </p:txBody>
      </p:sp>
      <p:sp>
        <p:nvSpPr>
          <p:cNvPr id="149" name="Google Shape;149;p9"/>
          <p:cNvSpPr txBox="1"/>
          <p:nvPr/>
        </p:nvSpPr>
        <p:spPr>
          <a:xfrm>
            <a:off x="5410450" y="2033250"/>
            <a:ext cx="15549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백엔드</a:t>
            </a:r>
            <a:endParaRPr sz="1800"/>
          </a:p>
        </p:txBody>
      </p:sp>
      <p:sp>
        <p:nvSpPr>
          <p:cNvPr id="150" name="Google Shape;150;p9"/>
          <p:cNvSpPr txBox="1"/>
          <p:nvPr/>
        </p:nvSpPr>
        <p:spPr>
          <a:xfrm>
            <a:off x="5410450" y="2471325"/>
            <a:ext cx="3417300" cy="15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회원가입 및 로그인 기능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oauth를 통한 소셜 로그인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DynamoDB와 S3 연동 파일 업로드 기능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(진행 중)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1" name="Google Shape;151;p9"/>
          <p:cNvSpPr txBox="1"/>
          <p:nvPr/>
        </p:nvSpPr>
        <p:spPr>
          <a:xfrm>
            <a:off x="5410450" y="4328675"/>
            <a:ext cx="15549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프론트엔드</a:t>
            </a:r>
            <a:endParaRPr sz="1800"/>
          </a:p>
        </p:txBody>
      </p:sp>
      <p:sp>
        <p:nvSpPr>
          <p:cNvPr id="152" name="Google Shape;152;p9"/>
          <p:cNvSpPr txBox="1"/>
          <p:nvPr/>
        </p:nvSpPr>
        <p:spPr>
          <a:xfrm>
            <a:off x="5410450" y="4774475"/>
            <a:ext cx="3000000" cy="6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회원가입 및 로그인 컴포넌트 생성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3" name="Google Shape;153;p9"/>
          <p:cNvPicPr preferRelativeResize="0"/>
          <p:nvPr/>
        </p:nvPicPr>
        <p:blipFill rotWithShape="1">
          <a:blip r:embed="rId5">
            <a:alphaModFix/>
          </a:blip>
          <a:srcRect l="4872" t="23113" r="46639" b="13993"/>
          <a:stretch/>
        </p:blipFill>
        <p:spPr>
          <a:xfrm>
            <a:off x="300050" y="2133250"/>
            <a:ext cx="4845874" cy="337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Current status.m4a" descr="Current status.m4a">
            <a:hlinkClick r:id="" action="ppaction://media"/>
            <a:extLst>
              <a:ext uri="{FF2B5EF4-FFF2-40B4-BE49-F238E27FC236}">
                <a16:creationId xmlns:a16="http://schemas.microsoft.com/office/drawing/2014/main" id="{735494FF-246E-4142-A8F0-8CD41E4D70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06585" y="5680075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50"/>
    </mc:Choice>
    <mc:Fallback>
      <p:transition spd="slow" advTm="5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Further Plan</a:t>
            </a:r>
            <a:endParaRPr/>
          </a:p>
        </p:txBody>
      </p:sp>
      <p:sp>
        <p:nvSpPr>
          <p:cNvPr id="159" name="Google Shape;159;p1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28600" lvl="0" indent="-228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 b="1">
                <a:latin typeface="Arial"/>
                <a:ea typeface="Arial"/>
                <a:cs typeface="Arial"/>
                <a:sym typeface="Arial"/>
              </a:rPr>
              <a:t>향후 구현해야 할 기능 </a:t>
            </a:r>
            <a:endParaRPr sz="18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파일 및 폴더 관련 기능(업로드, 다운로드, 생성, 삭제)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파일 및 폴더 관련 기본 기능을 모두 제공한다. 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다른 유저와의 저장소 공유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rial"/>
                <a:ea typeface="Arial"/>
                <a:cs typeface="Arial"/>
                <a:sym typeface="Arial"/>
              </a:rPr>
              <a:t>한 유저는 다른 유저와 저장소를 공유할 수 있다. 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rial"/>
                <a:ea typeface="Arial"/>
                <a:cs typeface="Arial"/>
                <a:sym typeface="Arial"/>
              </a:rPr>
              <a:t>공유 저장소 생성 시 생성한 유저만이 다른 유저를 공유 저장소에 초대할 수 있다. (초대방식: 팀원의 이메일 등록)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rial"/>
                <a:ea typeface="Arial"/>
                <a:cs typeface="Arial"/>
                <a:sym typeface="Arial"/>
              </a:rPr>
              <a:t>공유 저장소의 팀원일 경우 해당 팀원의 로그인 권한이 확인되면 공유 저장소를 화면에 띄운다. 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rial"/>
                <a:ea typeface="Arial"/>
                <a:cs typeface="Arial"/>
                <a:sym typeface="Arial"/>
              </a:rPr>
              <a:t>공유 저장소는 팀원 모두가 파일을 업로드, 다운로드, 삭제할 수 있다. 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파일 미리보기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파일을 열기 전 파일의 첫페이지를 썸네일로 하여 파일 미리보기를 유저에게 제공한다. 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파일 미리보기는 이미지, 텍스트 컨텐츠에 한에서 제공한다.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0"/>
          <p:cNvSpPr txBox="1">
            <a:spLocks noGrp="1"/>
          </p:cNvSpPr>
          <p:nvPr>
            <p:ph type="sldNum" idx="4294967295"/>
          </p:nvPr>
        </p:nvSpPr>
        <p:spPr>
          <a:xfrm>
            <a:off x="8298251" y="6496020"/>
            <a:ext cx="217099" cy="218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rPr>
              <a:t>16</a:t>
            </a:fld>
            <a:endParaRPr/>
          </a:p>
        </p:txBody>
      </p:sp>
      <p:pic>
        <p:nvPicPr>
          <p:cNvPr id="2" name="Further plan.m4a" descr="Further plan.m4a">
            <a:hlinkClick r:id="" action="ppaction://media"/>
            <a:extLst>
              <a:ext uri="{FF2B5EF4-FFF2-40B4-BE49-F238E27FC236}">
                <a16:creationId xmlns:a16="http://schemas.microsoft.com/office/drawing/2014/main" id="{7FB01B6E-973D-6B44-821E-75B9D471B9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02550" y="5680075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Demo Plan</a:t>
            </a:r>
            <a:endParaRPr/>
          </a:p>
        </p:txBody>
      </p:sp>
      <p:sp>
        <p:nvSpPr>
          <p:cNvPr id="167" name="Google Shape;167;p11"/>
          <p:cNvSpPr txBox="1">
            <a:spLocks noGrp="1"/>
          </p:cNvSpPr>
          <p:nvPr>
            <p:ph type="sldNum" idx="4294967295"/>
          </p:nvPr>
        </p:nvSpPr>
        <p:spPr>
          <a:xfrm>
            <a:off x="8299034" y="6496020"/>
            <a:ext cx="216318" cy="218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rPr>
              <a:t>17</a:t>
            </a:fld>
            <a:endParaRPr/>
          </a:p>
        </p:txBody>
      </p:sp>
      <p:sp>
        <p:nvSpPr>
          <p:cNvPr id="169" name="Google Shape;169;p11"/>
          <p:cNvSpPr/>
          <p:nvPr/>
        </p:nvSpPr>
        <p:spPr>
          <a:xfrm>
            <a:off x="476450" y="2055550"/>
            <a:ext cx="1144500" cy="5043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회원 관련 기능</a:t>
            </a:r>
            <a:endParaRPr/>
          </a:p>
        </p:txBody>
      </p:sp>
      <p:sp>
        <p:nvSpPr>
          <p:cNvPr id="170" name="Google Shape;170;p11"/>
          <p:cNvSpPr/>
          <p:nvPr/>
        </p:nvSpPr>
        <p:spPr>
          <a:xfrm>
            <a:off x="476450" y="2924700"/>
            <a:ext cx="1144500" cy="504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파일 관련 기능</a:t>
            </a:r>
            <a:endParaRPr/>
          </a:p>
        </p:txBody>
      </p:sp>
      <p:sp>
        <p:nvSpPr>
          <p:cNvPr id="171" name="Google Shape;171;p11"/>
          <p:cNvSpPr/>
          <p:nvPr/>
        </p:nvSpPr>
        <p:spPr>
          <a:xfrm>
            <a:off x="476450" y="3783350"/>
            <a:ext cx="1144500" cy="5043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공유 저장소 관련 기능</a:t>
            </a:r>
            <a:endParaRPr/>
          </a:p>
        </p:txBody>
      </p:sp>
      <p:sp>
        <p:nvSpPr>
          <p:cNvPr id="172" name="Google Shape;172;p11"/>
          <p:cNvSpPr txBox="1"/>
          <p:nvPr/>
        </p:nvSpPr>
        <p:spPr>
          <a:xfrm>
            <a:off x="1791100" y="1887450"/>
            <a:ext cx="6881700" cy="39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300">
                <a:solidFill>
                  <a:schemeClr val="dk1"/>
                </a:solidFill>
              </a:rPr>
              <a:t>이메일, 비밀번호 등의 정보로 회원가입을 한다.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-US" sz="1300">
                <a:solidFill>
                  <a:schemeClr val="dk1"/>
                </a:solidFill>
              </a:rPr>
              <a:t>가입한 계정으로 로그인을 한다.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-US" sz="1300">
                <a:solidFill>
                  <a:schemeClr val="dk1"/>
                </a:solidFill>
              </a:rPr>
              <a:t>로그아웃 후, 소셜 로그인 기능을 이용하여 회원가입 및 로그인을 한다.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-US" sz="1300">
                <a:solidFill>
                  <a:schemeClr val="dk1"/>
                </a:solidFill>
              </a:rPr>
              <a:t>사용자가 파일을 업로드, 다운로드, 삭제 및 정렬을 한다.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-US" sz="1300">
                <a:solidFill>
                  <a:schemeClr val="dk1"/>
                </a:solidFill>
              </a:rPr>
              <a:t>이미지 또는 텍스트 파일을 미리보기 기능을 사용하여 확인한다.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-US" sz="1300">
                <a:solidFill>
                  <a:schemeClr val="dk1"/>
                </a:solidFill>
              </a:rPr>
              <a:t>저장소 내 폴더를 생성하고, 폴더 구조를 수정한다.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-US" sz="1300">
                <a:solidFill>
                  <a:schemeClr val="dk1"/>
                </a:solidFill>
              </a:rPr>
              <a:t>사용자가 공유 저장소를 만든다.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-US" sz="1300">
                <a:solidFill>
                  <a:schemeClr val="dk1"/>
                </a:solidFill>
              </a:rPr>
              <a:t>이메일을 통해 다른 사용자를 공유 저장소에 추가한다.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-US" sz="1300">
                <a:solidFill>
                  <a:schemeClr val="dk1"/>
                </a:solidFill>
              </a:rPr>
              <a:t>초대 이메일을 받은 사용자가 수락하고, 원래 보이지 않던 저장소가 화면에 보인다.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-US" sz="1300">
                <a:solidFill>
                  <a:schemeClr val="dk1"/>
                </a:solidFill>
              </a:rPr>
              <a:t>사용자가 공유 저장소의 파일을 수정하면, 다른 사용자에게도 확인된다.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-US" sz="1300">
                <a:solidFill>
                  <a:schemeClr val="dk1"/>
                </a:solidFill>
              </a:rPr>
              <a:t>저장소를 생성한 사용자가 다른 사용자를 제명시키고, 제명된 사용자에게 더 이상 공유 저장소 및 파일이 보이지 않는다.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" name="Demo plan.m4a" descr="Demo plan.m4a">
            <a:hlinkClick r:id="" action="ppaction://media"/>
            <a:extLst>
              <a:ext uri="{FF2B5EF4-FFF2-40B4-BE49-F238E27FC236}">
                <a16:creationId xmlns:a16="http://schemas.microsoft.com/office/drawing/2014/main" id="{4F333A65-6B53-8A40-BE00-9144F3602E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02550" y="5680075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2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80581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3900" b="1">
                <a:latin typeface="Arial"/>
                <a:ea typeface="Arial"/>
                <a:cs typeface="Arial"/>
                <a:sym typeface="Arial"/>
              </a:rPr>
              <a:t>Division and Assignment of Work</a:t>
            </a:r>
            <a:endParaRPr sz="3900"/>
          </a:p>
        </p:txBody>
      </p:sp>
      <p:sp>
        <p:nvSpPr>
          <p:cNvPr id="178" name="Google Shape;178;p12"/>
          <p:cNvSpPr txBox="1">
            <a:spLocks noGrp="1"/>
          </p:cNvSpPr>
          <p:nvPr>
            <p:ph type="sldNum" idx="4294967295"/>
          </p:nvPr>
        </p:nvSpPr>
        <p:spPr>
          <a:xfrm>
            <a:off x="8297525" y="6496020"/>
            <a:ext cx="217825" cy="218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rPr>
              <a:t>18</a:t>
            </a:fld>
            <a:endParaRPr/>
          </a:p>
        </p:txBody>
      </p:sp>
      <p:graphicFrame>
        <p:nvGraphicFramePr>
          <p:cNvPr id="179" name="Google Shape;179;p12"/>
          <p:cNvGraphicFramePr/>
          <p:nvPr/>
        </p:nvGraphicFramePr>
        <p:xfrm>
          <a:off x="457200" y="2342787"/>
          <a:ext cx="8229600" cy="2876850"/>
        </p:xfrm>
        <a:graphic>
          <a:graphicData uri="http://schemas.openxmlformats.org/drawingml/2006/table">
            <a:tbl>
              <a:tblPr firstRow="1" bandRow="1">
                <a:noFill/>
                <a:tableStyleId>{5B0B66F6-1D99-44CD-ACD2-15951002CEF1}</a:tableStyleId>
              </a:tblPr>
              <a:tblGrid>
                <a:gridCol w="332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0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FFFFFF"/>
                          </a:solidFill>
                        </a:rPr>
                        <a:t>Item</a:t>
                      </a:r>
                      <a:endParaRPr/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FFFFFF"/>
                          </a:solidFill>
                        </a:rPr>
                        <a:t>Assignee</a:t>
                      </a:r>
                      <a:endParaRPr/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500">
                          <a:latin typeface="Arial"/>
                          <a:ea typeface="Arial"/>
                          <a:cs typeface="Arial"/>
                          <a:sym typeface="Arial"/>
                        </a:rPr>
                        <a:t>서버 개발 및 AWS 구축(django/AWS)</a:t>
                      </a:r>
                      <a:endParaRPr sz="15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500">
                          <a:latin typeface="Arial"/>
                          <a:ea typeface="Arial"/>
                          <a:cs typeface="Arial"/>
                          <a:sym typeface="Arial"/>
                        </a:rPr>
                        <a:t>강연욱</a:t>
                      </a:r>
                      <a:endParaRPr sz="15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9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500">
                          <a:latin typeface="Arial"/>
                          <a:ea typeface="Arial"/>
                          <a:cs typeface="Arial"/>
                          <a:sym typeface="Arial"/>
                        </a:rPr>
                        <a:t>웹 개발(Nuxt, Vuetify.js)</a:t>
                      </a:r>
                      <a:endParaRPr sz="15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500">
                          <a:latin typeface="Arial"/>
                          <a:ea typeface="Arial"/>
                          <a:cs typeface="Arial"/>
                          <a:sym typeface="Arial"/>
                        </a:rPr>
                        <a:t>김성연</a:t>
                      </a:r>
                      <a:endParaRPr sz="15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9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500">
                          <a:latin typeface="Arial"/>
                          <a:ea typeface="Arial"/>
                          <a:cs typeface="Arial"/>
                          <a:sym typeface="Arial"/>
                        </a:rPr>
                        <a:t>서버 개발 및 AWS 구축(django/AWS)</a:t>
                      </a:r>
                      <a:endParaRPr sz="15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500">
                          <a:latin typeface="Arial"/>
                          <a:ea typeface="Arial"/>
                          <a:cs typeface="Arial"/>
                          <a:sym typeface="Arial"/>
                        </a:rPr>
                        <a:t>유정수</a:t>
                      </a:r>
                      <a:endParaRPr sz="15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웹 개발(Nuxt, Vuetify.js)</a:t>
                      </a:r>
                      <a:endParaRPr sz="15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500">
                          <a:latin typeface="Arial"/>
                          <a:ea typeface="Arial"/>
                          <a:cs typeface="Arial"/>
                          <a:sym typeface="Arial"/>
                        </a:rPr>
                        <a:t>정수연</a:t>
                      </a:r>
                      <a:endParaRPr sz="15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서버 개발 및 AWS 구축(django/AWS)</a:t>
                      </a:r>
                      <a:endParaRPr sz="15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500">
                          <a:latin typeface="Arial"/>
                          <a:ea typeface="Arial"/>
                          <a:cs typeface="Arial"/>
                          <a:sym typeface="Arial"/>
                        </a:rPr>
                        <a:t>최재혁</a:t>
                      </a:r>
                      <a:endParaRPr sz="15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" name="Division and assignment of work.m4a" descr="Division and assignment of work.m4a">
            <a:hlinkClick r:id="" action="ppaction://media"/>
            <a:extLst>
              <a:ext uri="{FF2B5EF4-FFF2-40B4-BE49-F238E27FC236}">
                <a16:creationId xmlns:a16="http://schemas.microsoft.com/office/drawing/2014/main" id="{34837588-6FAD-C94E-8CDA-CBF9ED4376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02550" y="5680075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78170c298_0_34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Schedule</a:t>
            </a:r>
            <a:endParaRPr/>
          </a:p>
        </p:txBody>
      </p:sp>
      <p:sp>
        <p:nvSpPr>
          <p:cNvPr id="186" name="Google Shape;186;g778170c298_0_34"/>
          <p:cNvSpPr txBox="1">
            <a:spLocks noGrp="1"/>
          </p:cNvSpPr>
          <p:nvPr>
            <p:ph type="sldNum" idx="12"/>
          </p:nvPr>
        </p:nvSpPr>
        <p:spPr>
          <a:xfrm>
            <a:off x="8299030" y="6496019"/>
            <a:ext cx="2163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graphicFrame>
        <p:nvGraphicFramePr>
          <p:cNvPr id="187" name="Google Shape;187;g778170c298_0_34"/>
          <p:cNvGraphicFramePr/>
          <p:nvPr/>
        </p:nvGraphicFramePr>
        <p:xfrm>
          <a:off x="501957" y="1325534"/>
          <a:ext cx="8159150" cy="4380705"/>
        </p:xfrm>
        <a:graphic>
          <a:graphicData uri="http://schemas.openxmlformats.org/drawingml/2006/table">
            <a:tbl>
              <a:tblPr>
                <a:noFill/>
                <a:tableStyleId>{5B0B66F6-1D99-44CD-ACD2-15951002CEF1}</a:tableStyleId>
              </a:tblPr>
              <a:tblGrid>
                <a:gridCol w="156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069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3034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Contents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월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월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월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r>
                        <a:rPr lang="en-US" sz="1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월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8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3w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4w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3w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4w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3w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4w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2w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3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1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프로젝트 방향성 회의</a:t>
                      </a:r>
                      <a:endParaRPr sz="11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3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100" b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개발 도구 사용 및 이해</a:t>
                      </a:r>
                      <a:endParaRPr sz="11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3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1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회원가입, 로그인 구현</a:t>
                      </a:r>
                      <a:endParaRPr sz="11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3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1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파일 업로드, 다운로드</a:t>
                      </a:r>
                      <a:endParaRPr sz="11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2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1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보고서 및 중간점검</a:t>
                      </a:r>
                      <a:endParaRPr sz="11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3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11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파일 처리 및 추가 기능</a:t>
                      </a:r>
                      <a:endParaRPr sz="11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3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3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1100" u="none" strike="noStrike" cap="none"/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3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1100" u="none" strike="noStrike" cap="none"/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3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1100" u="none" strike="noStrike" cap="none"/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3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1100" u="none" strike="noStrike" cap="none"/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3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1100" u="none" strike="noStrike" cap="none"/>
                    </a:p>
                  </a:txBody>
                  <a:tcPr marL="45725" marR="45725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endParaRPr sz="900" u="none" strike="noStrike" cap="none" dirty="0"/>
                    </a:p>
                  </a:txBody>
                  <a:tcPr marL="45725" marR="45725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pic>
        <p:nvPicPr>
          <p:cNvPr id="2" name="Schedulr.m4a" descr="Schedulr.m4a">
            <a:hlinkClick r:id="" action="ppaction://media"/>
            <a:extLst>
              <a:ext uri="{FF2B5EF4-FFF2-40B4-BE49-F238E27FC236}">
                <a16:creationId xmlns:a16="http://schemas.microsoft.com/office/drawing/2014/main" id="{4BDE2CEB-7362-134E-A70E-B0523FDF0D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02530" y="5694729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Contents</a:t>
            </a:r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2860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82"/>
              <a:buChar char="•"/>
            </a:pPr>
            <a:r>
              <a:rPr lang="en-US" sz="1782">
                <a:latin typeface="Arial"/>
                <a:ea typeface="Arial"/>
                <a:cs typeface="Arial"/>
                <a:sym typeface="Arial"/>
              </a:rPr>
              <a:t>Overview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82"/>
              <a:buChar char="•"/>
            </a:pPr>
            <a:r>
              <a:rPr lang="en-US" sz="1782">
                <a:latin typeface="Arial"/>
                <a:ea typeface="Arial"/>
                <a:cs typeface="Arial"/>
                <a:sym typeface="Arial"/>
              </a:rPr>
              <a:t>Goal/Problem &amp; Requirement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82"/>
              <a:buChar char="•"/>
            </a:pPr>
            <a:r>
              <a:rPr lang="en-US" sz="1782">
                <a:latin typeface="Arial"/>
                <a:ea typeface="Arial"/>
                <a:cs typeface="Arial"/>
                <a:sym typeface="Arial"/>
              </a:rPr>
              <a:t>Approach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82"/>
              <a:buChar char="•"/>
            </a:pPr>
            <a:r>
              <a:rPr lang="en-US" sz="1782">
                <a:latin typeface="Arial"/>
                <a:ea typeface="Arial"/>
                <a:cs typeface="Arial"/>
                <a:sym typeface="Arial"/>
              </a:rPr>
              <a:t>Development Environment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82"/>
              <a:buChar char="•"/>
            </a:pPr>
            <a:r>
              <a:rPr lang="en-US" sz="1782">
                <a:latin typeface="Arial"/>
                <a:ea typeface="Arial"/>
                <a:cs typeface="Arial"/>
                <a:sym typeface="Arial"/>
              </a:rPr>
              <a:t>Architecture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82"/>
              <a:buChar char="•"/>
            </a:pPr>
            <a:r>
              <a:rPr lang="en-US" sz="1782">
                <a:latin typeface="Arial"/>
                <a:ea typeface="Arial"/>
                <a:cs typeface="Arial"/>
                <a:sym typeface="Arial"/>
              </a:rPr>
              <a:t>Implementation Spec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82"/>
              <a:buChar char="•"/>
            </a:pPr>
            <a:r>
              <a:rPr lang="en-US" sz="1782">
                <a:latin typeface="Arial"/>
                <a:ea typeface="Arial"/>
                <a:cs typeface="Arial"/>
                <a:sym typeface="Arial"/>
              </a:rPr>
              <a:t>Results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82"/>
              <a:buChar char="•"/>
            </a:pPr>
            <a:r>
              <a:rPr lang="en-US" sz="1782">
                <a:latin typeface="Arial"/>
                <a:ea typeface="Arial"/>
                <a:cs typeface="Arial"/>
                <a:sym typeface="Arial"/>
              </a:rPr>
              <a:t>Demo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82"/>
              <a:buChar char="•"/>
            </a:pPr>
            <a:r>
              <a:rPr lang="en-US" sz="1782">
                <a:latin typeface="Arial"/>
                <a:ea typeface="Arial"/>
                <a:cs typeface="Arial"/>
                <a:sym typeface="Arial"/>
              </a:rPr>
              <a:t>Division and Assignment of work</a:t>
            </a:r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sldNum" idx="12"/>
          </p:nvPr>
        </p:nvSpPr>
        <p:spPr>
          <a:xfrm>
            <a:off x="8350884" y="6489824"/>
            <a:ext cx="16446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2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D470A47D-75EE-4D94-8F32-0BC0165F97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0550" y="5872163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4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Thanks</a:t>
            </a:r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228600" lvl="0" indent="-1143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Presenter Name (email address)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lang="en-US" sz="1800">
                <a:latin typeface="Arial"/>
                <a:ea typeface="Arial"/>
                <a:cs typeface="Arial"/>
                <a:sym typeface="Arial"/>
              </a:rPr>
              <a:t>	김성연 (2017103972@khu.ac.kr)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lang="en-US" sz="1800">
                <a:latin typeface="Arial"/>
                <a:ea typeface="Arial"/>
                <a:cs typeface="Arial"/>
                <a:sym typeface="Arial"/>
              </a:rPr>
              <a:t>	최재혁 (jchlwogur@khu.ac.kr)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4"/>
          <p:cNvSpPr txBox="1">
            <a:spLocks noGrp="1"/>
          </p:cNvSpPr>
          <p:nvPr>
            <p:ph type="sldNum" idx="4294967295"/>
          </p:nvPr>
        </p:nvSpPr>
        <p:spPr>
          <a:xfrm>
            <a:off x="8297522" y="6496018"/>
            <a:ext cx="217937" cy="218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rPr>
              <a:t>20</a:t>
            </a:fld>
            <a:endParaRPr/>
          </a:p>
        </p:txBody>
      </p:sp>
      <p:pic>
        <p:nvPicPr>
          <p:cNvPr id="2" name="마지막.m4a" descr="마지막.m4a">
            <a:hlinkClick r:id="" action="ppaction://media"/>
            <a:extLst>
              <a:ext uri="{FF2B5EF4-FFF2-40B4-BE49-F238E27FC236}">
                <a16:creationId xmlns:a16="http://schemas.microsoft.com/office/drawing/2014/main" id="{6E9BB8E2-8186-3F40-A3B7-B5510173E5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02550" y="5680075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Overview</a:t>
            </a:r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ldNum" idx="12"/>
          </p:nvPr>
        </p:nvSpPr>
        <p:spPr>
          <a:xfrm>
            <a:off x="8347678" y="6489824"/>
            <a:ext cx="167673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3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" name="Google Shape;38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650" y="1883688"/>
            <a:ext cx="8084325" cy="309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3"/>
          <p:cNvSpPr txBox="1"/>
          <p:nvPr/>
        </p:nvSpPr>
        <p:spPr>
          <a:xfrm>
            <a:off x="2235700" y="3282775"/>
            <a:ext cx="62796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Gill Sans"/>
                <a:ea typeface="Gill Sans"/>
                <a:cs typeface="Gill Sans"/>
                <a:sym typeface="Gill Sans"/>
              </a:rPr>
              <a:t>khu+cloud=khuloud</a:t>
            </a:r>
            <a:endParaRPr sz="5000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" name="3">
            <a:hlinkClick r:id="" action="ppaction://media"/>
            <a:extLst>
              <a:ext uri="{FF2B5EF4-FFF2-40B4-BE49-F238E27FC236}">
                <a16:creationId xmlns:a16="http://schemas.microsoft.com/office/drawing/2014/main" id="{B73EEBAE-AA93-44E3-9684-2DE4869EFB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15300" y="57638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Goal/Problem &amp; Requirement</a:t>
            </a:r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본 프로젝트의 목표 및 요구사항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723900" lvl="1" indent="-152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 txBox="1">
            <a:spLocks noGrp="1"/>
          </p:cNvSpPr>
          <p:nvPr>
            <p:ph type="sldNum" idx="12"/>
          </p:nvPr>
        </p:nvSpPr>
        <p:spPr>
          <a:xfrm>
            <a:off x="8350885" y="6489824"/>
            <a:ext cx="16446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4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" name="Google Shape;47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650" y="1635563"/>
            <a:ext cx="3514725" cy="443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45625" y="1635563"/>
            <a:ext cx="3905250" cy="24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4">
            <a:hlinkClick r:id="" action="ppaction://media"/>
            <a:extLst>
              <a:ext uri="{FF2B5EF4-FFF2-40B4-BE49-F238E27FC236}">
                <a16:creationId xmlns:a16="http://schemas.microsoft.com/office/drawing/2014/main" id="{370194FD-3A8D-4431-B580-9B5A5D72D4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10550" y="5872163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g84f4abdac8_2_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82463" y="3517425"/>
            <a:ext cx="962025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g84f4abdac8_2_34"/>
          <p:cNvSpPr txBox="1">
            <a:spLocks noGrp="1"/>
          </p:cNvSpPr>
          <p:nvPr>
            <p:ph type="body" idx="1"/>
          </p:nvPr>
        </p:nvSpPr>
        <p:spPr>
          <a:xfrm>
            <a:off x="628650" y="18599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457200" lvl="0" indent="-368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b="1"/>
              <a:t> 회원관리</a:t>
            </a:r>
            <a:br>
              <a:rPr lang="en-US" sz="2000"/>
            </a:br>
            <a:r>
              <a:rPr lang="en-US" sz="2000"/>
              <a:t>- 일반 회원관리</a:t>
            </a:r>
            <a:br>
              <a:rPr lang="en-US" sz="2000"/>
            </a:br>
            <a:r>
              <a:rPr lang="en-US" sz="2000"/>
              <a:t>- django-</a:t>
            </a:r>
            <a:r>
              <a:rPr lang="en-US" sz="2000">
                <a:solidFill>
                  <a:schemeClr val="dk1"/>
                </a:solidFill>
              </a:rPr>
              <a:t>oauth를 이용한 </a:t>
            </a:r>
            <a:r>
              <a:rPr lang="en-US" sz="2000"/>
              <a:t>소셜 회원관리</a:t>
            </a:r>
            <a:br>
              <a:rPr lang="en-US" sz="2000"/>
            </a:br>
            <a:endParaRPr sz="5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/>
            </a:br>
            <a:r>
              <a:rPr lang="en-US" sz="1800"/>
              <a:t>&gt; 회원 관리 API를 생성하고 Social Login의 경우 SNS key를 활용하여 API를 생성한다.</a:t>
            </a: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endParaRPr/>
          </a:p>
          <a:p>
            <a:pPr marL="4572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200" b="1"/>
              <a:t>파일관리 및 부가기능</a:t>
            </a:r>
            <a:br>
              <a:rPr lang="en-US" sz="2000"/>
            </a:br>
            <a:r>
              <a:rPr lang="en-US" sz="2000"/>
              <a:t>- Dropbox 기능과 동시에 데이터 형태에 상관없이 미리보기 기능을 제공한다. </a:t>
            </a:r>
            <a:br>
              <a:rPr lang="en-US" sz="2000"/>
            </a:br>
            <a:r>
              <a:rPr lang="en-US" sz="2000"/>
              <a:t>- 추가적으로 특정 자료에 대해 공동 작업이 가능하도록 한다.</a:t>
            </a:r>
            <a:br>
              <a:rPr lang="en-US" sz="2000"/>
            </a:br>
            <a:endParaRPr sz="5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/>
            </a:br>
            <a:r>
              <a:rPr lang="en-US" sz="1800"/>
              <a:t>&gt; Dropbox 및 미리보기와 공동 작업이 되는 API를 활용한다.</a:t>
            </a:r>
            <a:endParaRPr sz="1800"/>
          </a:p>
        </p:txBody>
      </p:sp>
      <p:sp>
        <p:nvSpPr>
          <p:cNvPr id="55" name="Google Shape;55;g84f4abdac8_2_34"/>
          <p:cNvSpPr txBox="1">
            <a:spLocks noGrp="1"/>
          </p:cNvSpPr>
          <p:nvPr>
            <p:ph type="title"/>
          </p:nvPr>
        </p:nvSpPr>
        <p:spPr>
          <a:xfrm>
            <a:off x="628650" y="2493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Approach</a:t>
            </a:r>
            <a:endParaRPr/>
          </a:p>
        </p:txBody>
      </p:sp>
      <p:sp>
        <p:nvSpPr>
          <p:cNvPr id="56" name="Google Shape;56;g84f4abdac8_2_34"/>
          <p:cNvSpPr txBox="1">
            <a:spLocks noGrp="1"/>
          </p:cNvSpPr>
          <p:nvPr>
            <p:ph type="sldNum" idx="12"/>
          </p:nvPr>
        </p:nvSpPr>
        <p:spPr>
          <a:xfrm>
            <a:off x="8350822" y="6496019"/>
            <a:ext cx="164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57" name="Google Shape;57;g84f4abdac8_2_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8013" y="1690700"/>
            <a:ext cx="962025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5">
            <a:hlinkClick r:id="" action="ppaction://media"/>
            <a:extLst>
              <a:ext uri="{FF2B5EF4-FFF2-40B4-BE49-F238E27FC236}">
                <a16:creationId xmlns:a16="http://schemas.microsoft.com/office/drawing/2014/main" id="{51887A4A-A24E-4AA4-B73A-14E81F1E1F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10422" y="58442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2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84f4abdac8_2_0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Development Environment</a:t>
            </a:r>
            <a:endParaRPr dirty="0"/>
          </a:p>
        </p:txBody>
      </p:sp>
      <p:sp>
        <p:nvSpPr>
          <p:cNvPr id="63" name="Google Shape;63;g84f4abdac8_2_0"/>
          <p:cNvSpPr txBox="1">
            <a:spLocks noGrp="1"/>
          </p:cNvSpPr>
          <p:nvPr>
            <p:ph type="sldNum" idx="12"/>
          </p:nvPr>
        </p:nvSpPr>
        <p:spPr>
          <a:xfrm>
            <a:off x="8346525" y="6496019"/>
            <a:ext cx="1689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76" name="Google Shape;76;g84f4abdac8_2_0"/>
          <p:cNvGrpSpPr/>
          <p:nvPr/>
        </p:nvGrpSpPr>
        <p:grpSpPr>
          <a:xfrm>
            <a:off x="2854500" y="2402278"/>
            <a:ext cx="3435000" cy="2641476"/>
            <a:chOff x="3050675" y="3158803"/>
            <a:chExt cx="3435000" cy="2641476"/>
          </a:xfrm>
        </p:grpSpPr>
        <p:pic>
          <p:nvPicPr>
            <p:cNvPr id="77" name="Google Shape;77;g84f4abdac8_2_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610888" y="4946237"/>
              <a:ext cx="2314575" cy="8540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" name="Google Shape;78;g84f4abdac8_2_0"/>
            <p:cNvSpPr/>
            <p:nvPr/>
          </p:nvSpPr>
          <p:spPr>
            <a:xfrm>
              <a:off x="3050675" y="3158803"/>
              <a:ext cx="3435000" cy="142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350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Database</a:t>
              </a:r>
              <a:endParaRPr sz="3500"/>
            </a:p>
          </p:txBody>
        </p:sp>
      </p:grpSp>
      <p:grpSp>
        <p:nvGrpSpPr>
          <p:cNvPr id="72" name="Google Shape;72;g84f4abdac8_2_0"/>
          <p:cNvGrpSpPr/>
          <p:nvPr/>
        </p:nvGrpSpPr>
        <p:grpSpPr>
          <a:xfrm>
            <a:off x="1725000" y="2079237"/>
            <a:ext cx="5694000" cy="3276400"/>
            <a:chOff x="3110800" y="1891150"/>
            <a:chExt cx="5694000" cy="3276400"/>
          </a:xfrm>
        </p:grpSpPr>
        <p:pic>
          <p:nvPicPr>
            <p:cNvPr id="73" name="Google Shape;73;g84f4abdac8_2_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110800" y="3547725"/>
              <a:ext cx="1361600" cy="1619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" name="Google Shape;74;g84f4abdac8_2_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645820" y="3847970"/>
              <a:ext cx="2158977" cy="899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" name="Google Shape;75;g84f4abdac8_2_0"/>
            <p:cNvSpPr/>
            <p:nvPr/>
          </p:nvSpPr>
          <p:spPr>
            <a:xfrm>
              <a:off x="3110800" y="1891150"/>
              <a:ext cx="5694000" cy="210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780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endParaRPr sz="35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3500" dirty="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Cloud Service</a:t>
              </a:r>
              <a:endParaRPr sz="35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endParaRPr sz="35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500" dirty="0"/>
            </a:p>
          </p:txBody>
        </p:sp>
      </p:grpSp>
      <p:grpSp>
        <p:nvGrpSpPr>
          <p:cNvPr id="69" name="Google Shape;69;g84f4abdac8_2_0"/>
          <p:cNvGrpSpPr/>
          <p:nvPr/>
        </p:nvGrpSpPr>
        <p:grpSpPr>
          <a:xfrm>
            <a:off x="3244800" y="2079250"/>
            <a:ext cx="2654400" cy="2964498"/>
            <a:chOff x="3845350" y="1899075"/>
            <a:chExt cx="2654400" cy="2964498"/>
          </a:xfrm>
        </p:grpSpPr>
        <p:pic>
          <p:nvPicPr>
            <p:cNvPr id="70" name="Google Shape;70;g84f4abdac8_2_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371863" y="3537998"/>
              <a:ext cx="1601369" cy="1325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" name="Google Shape;71;g84f4abdac8_2_0"/>
            <p:cNvSpPr/>
            <p:nvPr/>
          </p:nvSpPr>
          <p:spPr>
            <a:xfrm>
              <a:off x="3845350" y="1899075"/>
              <a:ext cx="2654400" cy="230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endParaRPr sz="28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3500" dirty="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Backend</a:t>
              </a:r>
              <a:endParaRPr sz="35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4" name="Google Shape;64;g84f4abdac8_2_0"/>
          <p:cNvGrpSpPr/>
          <p:nvPr/>
        </p:nvGrpSpPr>
        <p:grpSpPr>
          <a:xfrm>
            <a:off x="1136700" y="2343300"/>
            <a:ext cx="6870600" cy="2099925"/>
            <a:chOff x="932625" y="365125"/>
            <a:chExt cx="6870600" cy="2099925"/>
          </a:xfrm>
        </p:grpSpPr>
        <p:pic>
          <p:nvPicPr>
            <p:cNvPr id="65" name="Google Shape;65;g84f4abdac8_2_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888000" y="1311025"/>
              <a:ext cx="1280600" cy="1154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g84f4abdac8_2_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411944" y="1311025"/>
              <a:ext cx="935827" cy="1154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g84f4abdac8_2_0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1342800" y="1438475"/>
              <a:ext cx="1740400" cy="899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" name="Google Shape;68;g84f4abdac8_2_0"/>
            <p:cNvSpPr/>
            <p:nvPr/>
          </p:nvSpPr>
          <p:spPr>
            <a:xfrm>
              <a:off x="932625" y="365125"/>
              <a:ext cx="6870600" cy="18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3500" dirty="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Frontend</a:t>
              </a:r>
              <a:endParaRPr sz="2100" dirty="0"/>
            </a:p>
          </p:txBody>
        </p:sp>
      </p:grpSp>
      <p:pic>
        <p:nvPicPr>
          <p:cNvPr id="2" name="6">
            <a:hlinkClick r:id="" action="ppaction://media"/>
            <a:extLst>
              <a:ext uri="{FF2B5EF4-FFF2-40B4-BE49-F238E27FC236}">
                <a16:creationId xmlns:a16="http://schemas.microsoft.com/office/drawing/2014/main" id="{57F8BADD-4B50-4426-A461-B82142FA3D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126175" y="5841106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1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84f4abdac8_1_1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Architecture</a:t>
            </a:r>
            <a:endParaRPr/>
          </a:p>
        </p:txBody>
      </p:sp>
      <p:sp>
        <p:nvSpPr>
          <p:cNvPr id="84" name="Google Shape;84;g84f4abdac8_1_1"/>
          <p:cNvSpPr txBox="1">
            <a:spLocks noGrp="1"/>
          </p:cNvSpPr>
          <p:nvPr>
            <p:ph type="sldNum" idx="12"/>
          </p:nvPr>
        </p:nvSpPr>
        <p:spPr>
          <a:xfrm>
            <a:off x="8353780" y="6496019"/>
            <a:ext cx="1617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Georgia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rPr>
              <a:t>7</a:t>
            </a:fld>
            <a:endParaRPr/>
          </a:p>
        </p:txBody>
      </p:sp>
      <p:sp>
        <p:nvSpPr>
          <p:cNvPr id="85" name="Google Shape;85;g84f4abdac8_1_1"/>
          <p:cNvSpPr txBox="1">
            <a:spLocks noGrp="1"/>
          </p:cNvSpPr>
          <p:nvPr>
            <p:ph type="body" idx="1"/>
          </p:nvPr>
        </p:nvSpPr>
        <p:spPr>
          <a:xfrm>
            <a:off x="628650" y="155077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Architecture Diagram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6" name="Google Shape;86;g84f4abdac8_1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1050" y="1978750"/>
            <a:ext cx="7421900" cy="384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7">
            <a:hlinkClick r:id="" action="ppaction://media"/>
            <a:extLst>
              <a:ext uri="{FF2B5EF4-FFF2-40B4-BE49-F238E27FC236}">
                <a16:creationId xmlns:a16="http://schemas.microsoft.com/office/drawing/2014/main" id="{09B8F93B-E098-4411-9DF5-A978BCD831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48980" y="5707602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Implementation Spec</a:t>
            </a:r>
            <a:endParaRPr/>
          </a:p>
        </p:txBody>
      </p:sp>
      <p:sp>
        <p:nvSpPr>
          <p:cNvPr id="92" name="Google Shape;92;p8"/>
          <p:cNvSpPr txBox="1">
            <a:spLocks noGrp="1"/>
          </p:cNvSpPr>
          <p:nvPr>
            <p:ph type="sldNum" idx="12"/>
          </p:nvPr>
        </p:nvSpPr>
        <p:spPr>
          <a:xfrm>
            <a:off x="8350885" y="6489824"/>
            <a:ext cx="16446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8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8"/>
          <p:cNvSpPr txBox="1"/>
          <p:nvPr/>
        </p:nvSpPr>
        <p:spPr>
          <a:xfrm>
            <a:off x="699100" y="1690700"/>
            <a:ext cx="7466100" cy="4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Gill Sans"/>
                <a:ea typeface="Gill Sans"/>
                <a:cs typeface="Gill Sans"/>
                <a:sym typeface="Gill Sans"/>
              </a:rPr>
              <a:t>[ Used Modules Plan ] </a:t>
            </a:r>
            <a:endParaRPr sz="1500" dirty="0"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Gill Sans"/>
              <a:buAutoNum type="arabicPeriod"/>
            </a:pPr>
            <a:r>
              <a:rPr lang="en-US" sz="1500" b="1" dirty="0">
                <a:latin typeface="Gill Sans"/>
                <a:ea typeface="Gill Sans"/>
                <a:cs typeface="Gill Sans"/>
                <a:sym typeface="Gill Sans"/>
              </a:rPr>
              <a:t>HTTP Method: GET</a:t>
            </a:r>
            <a:endParaRPr sz="1500" b="1" dirty="0">
              <a:latin typeface="Gill Sans"/>
              <a:ea typeface="Gill Sans"/>
              <a:cs typeface="Gill Sans"/>
              <a:sym typeface="Gill Sans"/>
            </a:endParaRPr>
          </a:p>
          <a:p>
            <a:pPr marL="457200" lvl="3">
              <a:lnSpc>
                <a:spcPct val="115000"/>
              </a:lnSpc>
            </a:pPr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	</a:t>
            </a:r>
            <a:r>
              <a:rPr lang="en-US" sz="1600" dirty="0" err="1">
                <a:latin typeface="Gill Sans"/>
                <a:ea typeface="Gill Sans"/>
                <a:cs typeface="Gill Sans"/>
                <a:sym typeface="Gill Sans"/>
              </a:rPr>
              <a:t>파일</a:t>
            </a:r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-US" sz="1600" dirty="0" err="1">
                <a:latin typeface="Gill Sans"/>
                <a:ea typeface="Gill Sans"/>
                <a:cs typeface="Gill Sans"/>
                <a:sym typeface="Gill Sans"/>
              </a:rPr>
              <a:t>뷰</a:t>
            </a:r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, </a:t>
            </a:r>
            <a:r>
              <a:rPr lang="en-US" sz="1600" dirty="0" err="1">
                <a:latin typeface="Gill Sans"/>
                <a:ea typeface="Gill Sans"/>
                <a:cs typeface="Gill Sans"/>
                <a:sym typeface="Gill Sans"/>
              </a:rPr>
              <a:t>파일</a:t>
            </a:r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-US" sz="1600" dirty="0" err="1">
                <a:latin typeface="Gill Sans"/>
                <a:ea typeface="Gill Sans"/>
                <a:cs typeface="Gill Sans"/>
                <a:sym typeface="Gill Sans"/>
              </a:rPr>
              <a:t>다운로드</a:t>
            </a:r>
            <a:endParaRPr sz="1600" dirty="0">
              <a:latin typeface="Gill Sans"/>
              <a:ea typeface="Gill Sans"/>
              <a:cs typeface="Gill Sans"/>
              <a:sym typeface="Gill Sans"/>
            </a:endParaRPr>
          </a:p>
          <a:p>
            <a:pPr marL="457200" lvl="3"/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	</a:t>
            </a:r>
            <a:r>
              <a:rPr lang="en-US" sz="1600" dirty="0" err="1">
                <a:latin typeface="Gill Sans"/>
                <a:ea typeface="Gill Sans"/>
                <a:cs typeface="Gill Sans"/>
                <a:sym typeface="Gill Sans"/>
              </a:rPr>
              <a:t>파일</a:t>
            </a:r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-US" sz="1600" dirty="0" err="1">
                <a:latin typeface="Gill Sans"/>
                <a:ea typeface="Gill Sans"/>
                <a:cs typeface="Gill Sans"/>
                <a:sym typeface="Gill Sans"/>
              </a:rPr>
              <a:t>정렬</a:t>
            </a:r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, </a:t>
            </a:r>
            <a:r>
              <a:rPr lang="en-US" sz="1600" dirty="0" err="1">
                <a:latin typeface="Gill Sans"/>
                <a:ea typeface="Gill Sans"/>
                <a:cs typeface="Gill Sans"/>
                <a:sym typeface="Gill Sans"/>
              </a:rPr>
              <a:t>파일검색</a:t>
            </a:r>
            <a:endParaRPr sz="1600" dirty="0"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ore-KR" altLang="en-US" sz="1500" dirty="0">
              <a:latin typeface="Gill Sans"/>
              <a:ea typeface="Gill Sans"/>
              <a:cs typeface="Gill Sans"/>
              <a:sym typeface="Gill Sans"/>
            </a:endParaRPr>
          </a:p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US" sz="1500" b="1" dirty="0">
                <a:latin typeface="Gill Sans"/>
                <a:ea typeface="Gill Sans"/>
                <a:cs typeface="Gill Sans"/>
                <a:sym typeface="Gill Sans"/>
              </a:rPr>
              <a:t>2.    HTTP Method: POST</a:t>
            </a:r>
            <a:endParaRPr lang="ko-Kore-KR" altLang="en-US" sz="1500" b="1" dirty="0"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Gill Sans"/>
                <a:ea typeface="Gill Sans"/>
                <a:cs typeface="Gill Sans"/>
                <a:sym typeface="Gill Sans"/>
              </a:rPr>
              <a:t>	</a:t>
            </a:r>
            <a:r>
              <a:rPr lang="ko-KR" altLang="en-US" sz="1600" dirty="0">
                <a:latin typeface="Gill Sans"/>
                <a:ea typeface="Gill Sans"/>
                <a:cs typeface="Gill Sans"/>
                <a:sym typeface="Gill Sans"/>
              </a:rPr>
              <a:t>회원가입</a:t>
            </a:r>
            <a:r>
              <a:rPr lang="en-US" altLang="ko-KR" sz="1600" dirty="0">
                <a:latin typeface="Gill Sans"/>
                <a:ea typeface="Gill Sans"/>
                <a:cs typeface="Gill Sans"/>
                <a:sym typeface="Gill Sans"/>
              </a:rPr>
              <a:t>, </a:t>
            </a:r>
            <a:r>
              <a:rPr lang="ko-KR" altLang="en-US" sz="16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회원탈퇴</a:t>
            </a:r>
            <a:r>
              <a:rPr lang="en-US" altLang="ko-KR" sz="16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, </a:t>
            </a:r>
            <a:r>
              <a:rPr lang="ko-KR" altLang="en-US" sz="1600" dirty="0">
                <a:latin typeface="Gill Sans"/>
                <a:ea typeface="Gill Sans"/>
                <a:cs typeface="Gill Sans"/>
                <a:sym typeface="Gill Sans"/>
              </a:rPr>
              <a:t>로그인</a:t>
            </a:r>
            <a:r>
              <a:rPr lang="en-US" altLang="ko-KR" sz="1600" dirty="0">
                <a:latin typeface="Gill Sans"/>
                <a:ea typeface="Gill Sans"/>
                <a:cs typeface="Gill Sans"/>
                <a:sym typeface="Gill Sans"/>
              </a:rPr>
              <a:t>, </a:t>
            </a:r>
            <a:r>
              <a:rPr lang="ko-KR" altLang="en-US" sz="1600" dirty="0">
                <a:latin typeface="Gill Sans"/>
                <a:ea typeface="Gill Sans"/>
                <a:cs typeface="Gill Sans"/>
                <a:sym typeface="Gill Sans"/>
              </a:rPr>
              <a:t>로그아웃</a:t>
            </a:r>
            <a:r>
              <a:rPr lang="en-US" altLang="ko-KR" sz="1600" dirty="0">
                <a:latin typeface="Gill Sans"/>
                <a:ea typeface="Gill Sans"/>
                <a:cs typeface="Gill Sans"/>
                <a:sym typeface="Gill Sans"/>
              </a:rPr>
              <a:t>, </a:t>
            </a:r>
            <a:r>
              <a:rPr lang="ko-KR" altLang="en-US" sz="1600" dirty="0">
                <a:latin typeface="Gill Sans"/>
                <a:ea typeface="Gill Sans"/>
                <a:cs typeface="Gill Sans"/>
                <a:sym typeface="Gill Sans"/>
              </a:rPr>
              <a:t>회원 정보 수정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Gill Sans"/>
                <a:ea typeface="Gill Sans"/>
                <a:cs typeface="Gill Sans"/>
                <a:sym typeface="Gill Sans"/>
              </a:rPr>
              <a:t>	공유 파일 다른 회원 정보 추가 </a:t>
            </a:r>
            <a:r>
              <a:rPr lang="en-US" altLang="ko-KR" sz="1600" dirty="0">
                <a:latin typeface="Gill Sans"/>
                <a:ea typeface="Gill Sans"/>
                <a:cs typeface="Gill Sans"/>
                <a:sym typeface="Gill Sans"/>
              </a:rPr>
              <a:t>(</a:t>
            </a:r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FURTHER PLAN)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	</a:t>
            </a:r>
            <a:r>
              <a:rPr lang="ko-KR" altLang="en-US" sz="1600" dirty="0">
                <a:latin typeface="Gill Sans"/>
                <a:ea typeface="Gill Sans"/>
                <a:cs typeface="Gill Sans"/>
                <a:sym typeface="Gill Sans"/>
              </a:rPr>
              <a:t>파일 생성</a:t>
            </a:r>
            <a:r>
              <a:rPr lang="en-US" altLang="ko-KR" sz="1600" dirty="0">
                <a:latin typeface="Gill Sans"/>
                <a:ea typeface="Gill Sans"/>
                <a:cs typeface="Gill Sans"/>
                <a:sym typeface="Gill Sans"/>
              </a:rPr>
              <a:t>, </a:t>
            </a:r>
            <a:r>
              <a:rPr lang="ko-KR" altLang="en-US" sz="1600" dirty="0">
                <a:latin typeface="Gill Sans"/>
                <a:ea typeface="Gill Sans"/>
                <a:cs typeface="Gill Sans"/>
                <a:sym typeface="Gill Sans"/>
              </a:rPr>
              <a:t>파일 수정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500" dirty="0">
              <a:latin typeface="Gill Sans"/>
              <a:ea typeface="Gill Sans"/>
              <a:cs typeface="Gill Sans"/>
              <a:sym typeface="Gill Sans"/>
            </a:endParaRPr>
          </a:p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US" sz="1500" b="1" dirty="0">
                <a:latin typeface="Gill Sans"/>
                <a:ea typeface="Gill Sans"/>
                <a:cs typeface="Gill Sans"/>
                <a:sym typeface="Gill Sans"/>
              </a:rPr>
              <a:t>3.    HTTP Method: PUT</a:t>
            </a:r>
            <a:endParaRPr sz="1500" b="1" dirty="0"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	</a:t>
            </a:r>
            <a:r>
              <a:rPr lang="en-US" sz="1600" dirty="0" err="1">
                <a:latin typeface="Gill Sans"/>
                <a:ea typeface="Gill Sans"/>
                <a:cs typeface="Gill Sans"/>
                <a:sym typeface="Gill Sans"/>
              </a:rPr>
              <a:t>파일</a:t>
            </a:r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-US" sz="1600" dirty="0" err="1">
                <a:latin typeface="Gill Sans"/>
                <a:ea typeface="Gill Sans"/>
                <a:cs typeface="Gill Sans"/>
                <a:sym typeface="Gill Sans"/>
              </a:rPr>
              <a:t>업로드</a:t>
            </a:r>
            <a:endParaRPr sz="1600" dirty="0"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Gill Sans"/>
              <a:ea typeface="Gill Sans"/>
              <a:cs typeface="Gill Sans"/>
              <a:sym typeface="Gill Sans"/>
            </a:endParaRPr>
          </a:p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US" sz="1500" b="1" dirty="0">
                <a:latin typeface="Gill Sans"/>
                <a:ea typeface="Gill Sans"/>
                <a:cs typeface="Gill Sans"/>
                <a:sym typeface="Gill Sans"/>
              </a:rPr>
              <a:t>4.     HTTP Method: DELETE</a:t>
            </a:r>
            <a:endParaRPr sz="1500" b="1" dirty="0"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Gill Sans"/>
                <a:ea typeface="Gill Sans"/>
                <a:cs typeface="Gill Sans"/>
                <a:sym typeface="Gill Sans"/>
              </a:rPr>
              <a:t>	</a:t>
            </a:r>
            <a:r>
              <a:rPr lang="en-US" sz="1600" dirty="0" err="1">
                <a:latin typeface="Gill Sans"/>
                <a:ea typeface="Gill Sans"/>
                <a:cs typeface="Gill Sans"/>
                <a:sym typeface="Gill Sans"/>
              </a:rPr>
              <a:t>파일</a:t>
            </a:r>
            <a:r>
              <a:rPr lang="en-US" sz="1600" dirty="0"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-US" sz="1600" dirty="0" err="1">
                <a:latin typeface="Gill Sans"/>
                <a:ea typeface="Gill Sans"/>
                <a:cs typeface="Gill Sans"/>
                <a:sym typeface="Gill Sans"/>
              </a:rPr>
              <a:t>삭제</a:t>
            </a:r>
            <a:endParaRPr sz="1600" dirty="0"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Gill Sans"/>
                <a:ea typeface="Gill Sans"/>
                <a:cs typeface="Gill Sans"/>
                <a:sym typeface="Gill Sans"/>
              </a:rPr>
              <a:t>	</a:t>
            </a:r>
            <a:endParaRPr sz="1500" dirty="0"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" name="8">
            <a:hlinkClick r:id="" action="ppaction://media"/>
            <a:extLst>
              <a:ext uri="{FF2B5EF4-FFF2-40B4-BE49-F238E27FC236}">
                <a16:creationId xmlns:a16="http://schemas.microsoft.com/office/drawing/2014/main" id="{FCBEAA30-7FA9-4264-B0CB-A5186F5EF4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46085" y="587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7e0d8a8cd_0_4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Implementation Spec</a:t>
            </a:r>
            <a:endParaRPr/>
          </a:p>
        </p:txBody>
      </p:sp>
      <p:sp>
        <p:nvSpPr>
          <p:cNvPr id="99" name="Google Shape;99;g77e0d8a8cd_0_4"/>
          <p:cNvSpPr txBox="1">
            <a:spLocks noGrp="1"/>
          </p:cNvSpPr>
          <p:nvPr>
            <p:ph type="sldNum" idx="12"/>
          </p:nvPr>
        </p:nvSpPr>
        <p:spPr>
          <a:xfrm>
            <a:off x="8350885" y="6489824"/>
            <a:ext cx="164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9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g77e0d8a8cd_0_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4774" y="2024251"/>
            <a:ext cx="6637075" cy="436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77e0d8a8cd_0_4"/>
          <p:cNvSpPr txBox="1"/>
          <p:nvPr/>
        </p:nvSpPr>
        <p:spPr>
          <a:xfrm>
            <a:off x="727050" y="1592950"/>
            <a:ext cx="25866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latin typeface="Gill Sans"/>
                <a:ea typeface="Gill Sans"/>
                <a:cs typeface="Gill Sans"/>
                <a:sym typeface="Gill Sans"/>
              </a:rPr>
              <a:t>회원가입 (register)</a:t>
            </a:r>
            <a:endParaRPr sz="1700" b="1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" name="9">
            <a:hlinkClick r:id="" action="ppaction://media"/>
            <a:extLst>
              <a:ext uri="{FF2B5EF4-FFF2-40B4-BE49-F238E27FC236}">
                <a16:creationId xmlns:a16="http://schemas.microsoft.com/office/drawing/2014/main" id="{75A93C23-3199-4793-B46D-49BFACBA03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46085" y="588022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디자인 사용자 지정">
  <a:themeElements>
    <a:clrScheme name="1_디자인 사용자 지정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디자인 사용자 지정">
  <a:themeElements>
    <a:clrScheme name="1_디자인 사용자 지정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685</Words>
  <Application>Microsoft Macintosh PowerPoint</Application>
  <PresentationFormat>화면 슬라이드 쇼(4:3)</PresentationFormat>
  <Paragraphs>162</Paragraphs>
  <Slides>20</Slides>
  <Notes>20</Notes>
  <HiddenSlides>0</HiddenSlides>
  <MMClips>20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Arial</vt:lpstr>
      <vt:lpstr>Gill Sans</vt:lpstr>
      <vt:lpstr>Georgia</vt:lpstr>
      <vt:lpstr>Helvetica Neue</vt:lpstr>
      <vt:lpstr>Malgun Gothic</vt:lpstr>
      <vt:lpstr>1_디자인 사용자 지정</vt:lpstr>
      <vt:lpstr>PowerPoint 프레젠테이션</vt:lpstr>
      <vt:lpstr>Contents</vt:lpstr>
      <vt:lpstr>Overview</vt:lpstr>
      <vt:lpstr>Goal/Problem &amp; Requirement</vt:lpstr>
      <vt:lpstr>Approach</vt:lpstr>
      <vt:lpstr>Development Environment</vt:lpstr>
      <vt:lpstr>Architecture</vt:lpstr>
      <vt:lpstr>Implementation Spec</vt:lpstr>
      <vt:lpstr>Implementation Spec</vt:lpstr>
      <vt:lpstr>Implementation Spec</vt:lpstr>
      <vt:lpstr>Implementation Spec</vt:lpstr>
      <vt:lpstr>Implementation Spec</vt:lpstr>
      <vt:lpstr>Implementation Spec</vt:lpstr>
      <vt:lpstr>Implementation Spec</vt:lpstr>
      <vt:lpstr>Current Status</vt:lpstr>
      <vt:lpstr>Further Plan</vt:lpstr>
      <vt:lpstr>Demo Plan</vt:lpstr>
      <vt:lpstr>Division and Assignment of Work</vt:lpstr>
      <vt:lpstr>Schedule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김성연</cp:lastModifiedBy>
  <cp:revision>10</cp:revision>
  <dcterms:modified xsi:type="dcterms:W3CDTF">2020-05-13T11:08:00Z</dcterms:modified>
</cp:coreProperties>
</file>